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66611" y="2603932"/>
            <a:ext cx="6625391" cy="628084"/>
          </a:xfrm>
        </p:spPr>
        <p:txBody>
          <a:bodyPr anchor="b"/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82393" y="3352390"/>
            <a:ext cx="4793825" cy="381409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66109" y="2509561"/>
            <a:ext cx="4455864" cy="984940"/>
          </a:xfrm>
        </p:spPr>
        <p:txBody>
          <a:bodyPr anchor="b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66109" y="3612115"/>
            <a:ext cx="4455864" cy="583029"/>
          </a:xfrm>
        </p:spPr>
        <p:txBody>
          <a:bodyPr>
            <a:norm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90625"/>
            <a:ext cx="5181600" cy="498633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64071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087983"/>
            <a:ext cx="5157787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64071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087983"/>
            <a:ext cx="5183188" cy="4088228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96992" y="332117"/>
            <a:ext cx="10856807" cy="487392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3600" strike="noStrike" noProof="1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55484" y="1320800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7"/>
          <p:cNvSpPr/>
          <p:nvPr/>
        </p:nvSpPr>
        <p:spPr>
          <a:xfrm>
            <a:off x="3524251" y="1108075"/>
            <a:ext cx="4574117" cy="4592638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53200" y="3150000"/>
            <a:ext cx="4399200" cy="831600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单击此处编辑标题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5052" y="365125"/>
            <a:ext cx="1808747" cy="5811838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546432" cy="5811838"/>
          </a:xfrm>
        </p:spPr>
        <p:txBody>
          <a:bodyPr vert="eaVert"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500" b="0">
                <a:solidFill>
                  <a:schemeClr val="tx1"/>
                </a:solidFill>
              </a:defRPr>
            </a:lvl2pPr>
            <a:lvl3pPr>
              <a:defRPr sz="1350" b="0">
                <a:solidFill>
                  <a:schemeClr val="tx1"/>
                </a:solidFill>
              </a:defRPr>
            </a:lvl3pPr>
            <a:lvl4pPr>
              <a:defRPr sz="1350" b="0">
                <a:solidFill>
                  <a:schemeClr val="tx1"/>
                </a:solidFill>
              </a:defRPr>
            </a:lvl4pPr>
            <a:lvl5pPr>
              <a:defRPr sz="1350" b="0">
                <a:solidFill>
                  <a:schemeClr val="tx1"/>
                </a:solidFill>
              </a:defRPr>
            </a:lvl5pPr>
          </a:lstStyle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72C11600-0337-45D9-A8BC-05508B7C4838}" type="datetimeFigureOut">
              <a:rPr lang="zh-CN" altLang="en-US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endParaRPr lang="zh-CN" altLang="en-US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base"/>
            <a:fld id="{54F0CECC-0C95-4264-B8EB-0E69693B9E85}" type="slidenum">
              <a:rPr lang="zh-CN" altLang="en-US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2016/7/25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97417" y="331788"/>
            <a:ext cx="10856383" cy="487362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095375"/>
            <a:ext cx="10515600" cy="508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auto"/>
            <a:r>
              <a:rPr lang="zh-CN" altLang="en-US" sz="2400" strike="noStrike" noProof="1" smtClean="0"/>
              <a:t>单击此处编辑文本</a:t>
            </a:r>
            <a:endParaRPr lang="en-US" altLang="zh-CN" sz="2400" strike="noStrike" noProof="1" smtClean="0"/>
          </a:p>
          <a:p>
            <a:pPr lvl="1" fontAlgn="auto"/>
            <a:r>
              <a:rPr lang="zh-CN" altLang="en-US" sz="2000" strike="noStrike" noProof="1" smtClean="0"/>
              <a:t>第二级</a:t>
            </a:r>
          </a:p>
          <a:p>
            <a:pPr lvl="2" fontAlgn="auto"/>
            <a:r>
              <a:rPr lang="zh-CN" altLang="en-US" sz="1800" strike="noStrike" noProof="1" smtClean="0"/>
              <a:t>第三级</a:t>
            </a:r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2C11600-0337-45D9-A8BC-05508B7C4838}" type="datetimeFigureOut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2016/7/25</a:t>
            </a:fld>
            <a:endParaRPr lang="zh-CN" altLang="en-US" strike="noStrike" noProof="1" smtClean="0">
              <a:latin typeface="Arial" charset="0"/>
              <a:ea typeface="宋体" charset="-122"/>
              <a:cs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4F0CECC-0C95-4264-B8EB-0E69693B9E85}" type="slidenum">
              <a:rPr lang="zh-CN" altLang="en-US" strike="noStrike" noProof="1" smtClean="0">
                <a:latin typeface="Arial" charset="0"/>
                <a:ea typeface="宋体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685800" rtl="0" eaLnBrk="1" latinLnBrk="0" hangingPunct="1"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0815" algn="just" defTabSz="685800" rtl="0" eaLnBrk="1" latinLnBrk="0" hangingPunct="1">
        <a:lnSpc>
          <a:spcPct val="130000"/>
        </a:lnSpc>
        <a:spcBef>
          <a:spcPts val="900"/>
        </a:spcBef>
        <a:buClr>
          <a:schemeClr val="accent1"/>
        </a:buClr>
        <a:buSzPct val="80000"/>
        <a:buFont typeface="Wingdings" pitchFamily="2" charset="2"/>
        <a:buChar char="p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05155" indent="-267335" algn="just" defTabSz="685800" rtl="0" eaLnBrk="1" latinLnBrk="0" hangingPunct="1">
        <a:lnSpc>
          <a:spcPct val="120000"/>
        </a:lnSpc>
        <a:spcBef>
          <a:spcPts val="450"/>
        </a:spcBef>
        <a:buClr>
          <a:schemeClr val="accent1"/>
        </a:buClr>
        <a:buFont typeface="Wingdings" pitchFamily="2" charset="2"/>
        <a:buChar char="p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0815" algn="just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Wingdings" pitchFamily="2" charset="2"/>
        <a:buChar char="p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标题 3073"/>
          <p:cNvSpPr>
            <a:spLocks noGrp="1"/>
          </p:cNvSpPr>
          <p:nvPr>
            <p:ph type="ctrTitle"/>
          </p:nvPr>
        </p:nvSpPr>
        <p:spPr>
          <a:xfrm>
            <a:off x="1992313" y="115888"/>
            <a:ext cx="8382000" cy="1470025"/>
          </a:xfrm>
        </p:spPr>
        <p:txBody>
          <a:bodyPr lIns="91440" tIns="45720" rIns="91440" bIns="45720" anchor="ctr"/>
          <a:lstStyle/>
          <a:p>
            <a:pPr defTabSz="914400">
              <a:buChar char="•"/>
            </a:pP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Unit 2 </a:t>
            </a:r>
            <a:b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</a:br>
            <a:r>
              <a:rPr lang="en-US" altLang="en-US" sz="4000" kern="1200" baseline="0">
                <a:solidFill>
                  <a:srgbClr val="FF0000"/>
                </a:solidFill>
                <a:latin typeface="Arial" charset="0"/>
                <a:ea typeface="宋体" charset="-122"/>
                <a:cs typeface="+mj-cs"/>
              </a:rPr>
              <a:t>What time do you go to school?</a:t>
            </a:r>
          </a:p>
        </p:txBody>
      </p:sp>
      <p:sp>
        <p:nvSpPr>
          <p:cNvPr id="87042" name="副标题 3074"/>
          <p:cNvSpPr>
            <a:spLocks noGrp="1"/>
          </p:cNvSpPr>
          <p:nvPr>
            <p:ph type="subTitle" idx="1"/>
          </p:nvPr>
        </p:nvSpPr>
        <p:spPr>
          <a:xfrm>
            <a:off x="6237288" y="2540000"/>
            <a:ext cx="3825875" cy="773113"/>
          </a:xfrm>
          <a:noFill/>
          <a:ln w="9525">
            <a:miter/>
          </a:ln>
        </p:spPr>
        <p:txBody>
          <a:bodyPr lIns="91440" tIns="45720" rIns="91440" bIns="45720" anchor="ctr"/>
          <a:lstStyle/>
          <a:p>
            <a:pPr defTabSz="914400">
              <a:lnSpc>
                <a:spcPct val="90000"/>
              </a:lnSpc>
              <a:spcBef>
                <a:spcPct val="0"/>
              </a:spcBef>
              <a:buSzPct val="80000"/>
              <a:buFont typeface="Wingdings" pitchFamily="2" charset="2"/>
              <a:buNone/>
            </a:pPr>
            <a:r>
              <a:rPr lang="en-US" altLang="en-US" sz="3600" kern="1200" baseline="0">
                <a:latin typeface="Arial" charset="0"/>
                <a:ea typeface="宋体" charset="-122"/>
                <a:cs typeface="+mn-cs"/>
              </a:rPr>
              <a:t>Section B 2a-2c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539875" y="117475"/>
          <a:ext cx="9074150" cy="64420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724785"/>
                <a:gridCol w="6349365"/>
              </a:tblGrid>
              <a:tr h="58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Time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Mary</a:t>
                      </a:r>
                      <a:r>
                        <a:rPr kumimoji="0" lang="en-US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'</a:t>
                      </a: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  Activities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86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  gets up 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648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u="none" strike="noStrike" cap="none" normalizeH="0" baseline="0" smtClean="0">
                        <a:ln>
                          <a:noFill/>
                        </a:ln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takes a shower and eats a good breakfast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goes to school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78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At twelve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77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After lunch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u="none" strike="noStrike" cap="none" normalizeH="0" baseline="0" smtClean="0">
                        <a:ln>
                          <a:noFill/>
                        </a:ln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After dinner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8280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10648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In the evening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u="none" strike="noStrike" cap="none" normalizeH="0" baseline="0" smtClean="0">
                        <a:ln>
                          <a:noFill/>
                        </a:ln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At nine thirty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_________________________________________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778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8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goes to bed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48" name="Text Box 9"/>
          <p:cNvSpPr txBox="1"/>
          <p:nvPr/>
        </p:nvSpPr>
        <p:spPr>
          <a:xfrm>
            <a:off x="1849438" y="622300"/>
            <a:ext cx="237648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At six thirty</a:t>
            </a:r>
          </a:p>
        </p:txBody>
      </p:sp>
      <p:sp>
        <p:nvSpPr>
          <p:cNvPr id="9249" name="Text Box 9"/>
          <p:cNvSpPr txBox="1"/>
          <p:nvPr/>
        </p:nvSpPr>
        <p:spPr>
          <a:xfrm>
            <a:off x="1525588" y="2278063"/>
            <a:ext cx="280828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At eight thirty</a:t>
            </a:r>
          </a:p>
        </p:txBody>
      </p:sp>
      <p:sp>
        <p:nvSpPr>
          <p:cNvPr id="9250" name="Text Box 9"/>
          <p:cNvSpPr txBox="1"/>
          <p:nvPr/>
        </p:nvSpPr>
        <p:spPr>
          <a:xfrm>
            <a:off x="4584700" y="2854325"/>
            <a:ext cx="6018213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eats lots of fruit and vegetables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</a:t>
            </a:r>
          </a:p>
        </p:txBody>
      </p:sp>
      <p:sp>
        <p:nvSpPr>
          <p:cNvPr id="9251" name="Text Box 9"/>
          <p:cNvSpPr txBox="1"/>
          <p:nvPr/>
        </p:nvSpPr>
        <p:spPr>
          <a:xfrm>
            <a:off x="4513263" y="3430588"/>
            <a:ext cx="324008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plays volleyball</a:t>
            </a:r>
          </a:p>
        </p:txBody>
      </p:sp>
      <p:sp>
        <p:nvSpPr>
          <p:cNvPr id="9253" name="Text Box 9"/>
          <p:cNvSpPr txBox="1"/>
          <p:nvPr/>
        </p:nvSpPr>
        <p:spPr>
          <a:xfrm>
            <a:off x="4225925" y="4870450"/>
            <a:ext cx="575945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does her homework, swims or takes a walk</a:t>
            </a:r>
          </a:p>
        </p:txBody>
      </p:sp>
      <p:cxnSp>
        <p:nvCxnSpPr>
          <p:cNvPr id="2" name="直接连接符 1"/>
          <p:cNvCxnSpPr/>
          <p:nvPr/>
        </p:nvCxnSpPr>
        <p:spPr>
          <a:xfrm flipH="1" flipV="1">
            <a:off x="1524000" y="4076700"/>
            <a:ext cx="2740025" cy="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 Box 9"/>
          <p:cNvSpPr txBox="1"/>
          <p:nvPr/>
        </p:nvSpPr>
        <p:spPr>
          <a:xfrm>
            <a:off x="4367213" y="4005263"/>
            <a:ext cx="3240087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eats ice-cream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8" grpId="0"/>
      <p:bldP spid="9249" grpId="0"/>
      <p:bldP spid="9250" grpId="0"/>
      <p:bldP spid="9251" grpId="0"/>
      <p:bldP spid="9253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Oval 2"/>
          <p:cNvSpPr/>
          <p:nvPr/>
        </p:nvSpPr>
        <p:spPr>
          <a:xfrm>
            <a:off x="1847850" y="249238"/>
            <a:ext cx="649288" cy="576262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2c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7282" name="Text Box 3"/>
          <p:cNvSpPr/>
          <p:nvPr/>
        </p:nvSpPr>
        <p:spPr>
          <a:xfrm>
            <a:off x="2570163" y="249238"/>
            <a:ext cx="7558087" cy="15963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Write down the unhealthy habits of each person. Then think of healthy activities for them.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graphicFrame>
        <p:nvGraphicFramePr>
          <p:cNvPr id="105476" name="表格 105475"/>
          <p:cNvGraphicFramePr/>
          <p:nvPr/>
        </p:nvGraphicFramePr>
        <p:xfrm>
          <a:off x="1631950" y="1892300"/>
          <a:ext cx="8986520" cy="4023995"/>
        </p:xfrm>
        <a:graphic>
          <a:graphicData uri="http://schemas.openxmlformats.org/drawingml/2006/table">
            <a:tbl>
              <a:tblPr/>
              <a:tblGrid>
                <a:gridCol w="1224280"/>
                <a:gridCol w="3837940"/>
                <a:gridCol w="3924300"/>
              </a:tblGrid>
              <a:tr h="67818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en-US" altLang="x-none" sz="3600" b="1" baseline="0" dirty="0">
                          <a:solidFill>
                            <a:schemeClr val="tx1"/>
                          </a:solidFill>
                          <a:latin typeface="Times New Roman" pitchFamily="2" charset="0"/>
                          <a:ea typeface="宋体" charset="-122"/>
                          <a:sym typeface="Times New Roman" pitchFamily="2" charset="0"/>
                        </a:rPr>
                        <a:t>Unhealthy habits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en-US" altLang="x-none" sz="3600" b="1" baseline="0" dirty="0">
                          <a:solidFill>
                            <a:schemeClr val="tx1"/>
                          </a:solidFill>
                          <a:latin typeface="Times New Roman" pitchFamily="2" charset="0"/>
                          <a:ea typeface="宋体" charset="-122"/>
                          <a:sym typeface="Times New Roman" pitchFamily="2" charset="0"/>
                        </a:rPr>
                        <a:t>Healthy activities</a:t>
                      </a: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245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en-US" altLang="x-none" sz="3200" b="1" baseline="0" dirty="0">
                          <a:solidFill>
                            <a:schemeClr val="tx1"/>
                          </a:solidFill>
                          <a:latin typeface="Times New Roman" pitchFamily="2" charset="0"/>
                          <a:ea typeface="宋体" charset="-122"/>
                          <a:sym typeface="Times New Roman" pitchFamily="2" charset="0"/>
                        </a:rPr>
                        <a:t>Tony</a:t>
                      </a:r>
                      <a:r>
                        <a:rPr lang="en-US" altLang="x-none" sz="3600" b="1" baseline="0" dirty="0">
                          <a:solidFill>
                            <a:schemeClr val="tx1"/>
                          </a:solidFill>
                          <a:latin typeface="Times New Roman" pitchFamily="2" charset="0"/>
                          <a:ea typeface="宋体" charset="-122"/>
                          <a:sym typeface="Times New Roman" pitchFamily="2" charset="0"/>
                        </a:rPr>
                        <a:t> 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8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1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85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r>
                        <a:rPr lang="en-US" altLang="x-none" sz="3200" b="1" baseline="0" dirty="0">
                          <a:solidFill>
                            <a:schemeClr val="tx1"/>
                          </a:solidFill>
                          <a:latin typeface="Times New Roman" pitchFamily="2" charset="0"/>
                          <a:ea typeface="宋体" charset="-122"/>
                          <a:sym typeface="Times New Roman" pitchFamily="2" charset="0"/>
                        </a:rPr>
                        <a:t>Mary </a:t>
                      </a:r>
                      <a:endParaRPr lang="zh-CN" altLang="en-US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lang="en-US" altLang="zh-CN"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lang="en-US" altLang="zh-CN"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l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buNone/>
                      </a:pPr>
                      <a:endParaRPr sz="3600" b="1" baseline="0">
                        <a:solidFill>
                          <a:schemeClr val="tx1"/>
                        </a:solidFill>
                        <a:latin typeface="Times New Roman" pitchFamily="2" charset="0"/>
                        <a:ea typeface="宋体" charset="-122"/>
                        <a:sym typeface="Times New Roman" pitchFamily="2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500" name="Text Box 5"/>
          <p:cNvSpPr/>
          <p:nvPr/>
        </p:nvSpPr>
        <p:spPr>
          <a:xfrm>
            <a:off x="2063750" y="3357563"/>
            <a:ext cx="54006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x-none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have breakfast quickly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5501" name="Text Box 6"/>
          <p:cNvSpPr/>
          <p:nvPr/>
        </p:nvSpPr>
        <p:spPr>
          <a:xfrm>
            <a:off x="6527800" y="3357563"/>
            <a:ext cx="42481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do homework first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5502" name="Text Box 7"/>
          <p:cNvSpPr/>
          <p:nvPr/>
        </p:nvSpPr>
        <p:spPr>
          <a:xfrm>
            <a:off x="2965450" y="4594225"/>
            <a:ext cx="4210050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en-US" altLang="x-none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eat ice-cream after dinner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5503" name="Text Box 8"/>
          <p:cNvSpPr/>
          <p:nvPr/>
        </p:nvSpPr>
        <p:spPr>
          <a:xfrm>
            <a:off x="2782888" y="3878263"/>
            <a:ext cx="3382962" cy="8763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en-US" altLang="x-none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usually eat hamburgers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5504" name="Text Box 9"/>
          <p:cNvSpPr/>
          <p:nvPr/>
        </p:nvSpPr>
        <p:spPr>
          <a:xfrm>
            <a:off x="3000375" y="2708275"/>
            <a:ext cx="3527425" cy="53530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70000"/>
              </a:lnSpc>
            </a:pPr>
            <a:r>
              <a:rPr lang="en-US" altLang="x-none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get up late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5505" name="Text Box 10"/>
          <p:cNvSpPr/>
          <p:nvPr/>
        </p:nvSpPr>
        <p:spPr>
          <a:xfrm>
            <a:off x="6743700" y="2565400"/>
            <a:ext cx="36004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play basketball</a:t>
            </a:r>
          </a:p>
        </p:txBody>
      </p:sp>
      <p:sp>
        <p:nvSpPr>
          <p:cNvPr id="105506" name="Text Box 87"/>
          <p:cNvSpPr/>
          <p:nvPr/>
        </p:nvSpPr>
        <p:spPr>
          <a:xfrm>
            <a:off x="6743700" y="4005263"/>
            <a:ext cx="3600450" cy="53530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brush teeth</a:t>
            </a:r>
          </a:p>
        </p:txBody>
      </p:sp>
      <p:sp>
        <p:nvSpPr>
          <p:cNvPr id="105507" name="Text Box 88"/>
          <p:cNvSpPr/>
          <p:nvPr/>
        </p:nvSpPr>
        <p:spPr>
          <a:xfrm>
            <a:off x="6673850" y="4652963"/>
            <a:ext cx="3959225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take a shower and eat a good breakfast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/>
                                        <p:tgtEl>
                                          <p:spTgt spid="105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3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1" dur="500"/>
                                        <p:tgtEl>
                                          <p:spTgt spid="105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9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7" dur="500"/>
                                        <p:tgtEl>
                                          <p:spTgt spid="105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55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63" dur="500"/>
                                        <p:tgtEl>
                                          <p:spTgt spid="105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00" grpId="0" bldLvl="0"/>
      <p:bldP spid="105501" grpId="0" bldLvl="0"/>
      <p:bldP spid="105502" grpId="0" bldLvl="0"/>
      <p:bldP spid="105503" grpId="0" bldLvl="0"/>
      <p:bldP spid="105504" grpId="0" bldLvl="0"/>
      <p:bldP spid="105505" grpId="0" bldLvl="0"/>
      <p:bldP spid="105506" grpId="0" bldLvl="0"/>
      <p:bldP spid="105507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et 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2133600" cy="17176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4339" name="Picture 3" descr="have breakfa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2209800" cy="16764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4340" name="Picture 4" descr="go to b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0"/>
            <a:ext cx="1981200" cy="1752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4341" name="Picture 5" descr="01800200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1905000" cy="17145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4342" name="Picture 11" descr="images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905000"/>
            <a:ext cx="2209800" cy="18669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4343" name="Picture 7" descr="3LGJQOTVBA$G1[WF[RX@C1K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828800"/>
            <a:ext cx="2209800" cy="19050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104" name="Picture 2" descr="http://img03.tooopen.com/uploadfile/downs/images/20110808/sy_2011080816382283803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0" y="1828800"/>
            <a:ext cx="1981200" cy="18510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105" name="Picture 4" descr="http://img.nipic.com/2007-09-18/200791818251572_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1905000"/>
            <a:ext cx="2057400" cy="1752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106" name="Picture 14" descr="http://www.laohutong.com/img/fd5b39/6cf56ef6b5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4114800"/>
            <a:ext cx="1676400" cy="2514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107" name="Picture 8" descr="http://www.gomediazine.com/wp-content/images/2008/10/designers_block_walking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4000" y="4114800"/>
            <a:ext cx="2695575" cy="22098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108" name="Picture 10" descr="http://www.pep.com.cn/pdysh/jszx/tbjxzy/dmt/3s/3s1/3s1_1/201008/W020100825376646052087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19600" y="4114800"/>
            <a:ext cx="2251075" cy="23622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4109" name="Picture 15" descr="http://pic16.nipic.com/20110906/997852_132521345000_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86800" y="4114800"/>
            <a:ext cx="1800225" cy="25908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9"/>
          <p:cNvSpPr/>
          <p:nvPr/>
        </p:nvSpPr>
        <p:spPr>
          <a:xfrm>
            <a:off x="2063750" y="1887538"/>
            <a:ext cx="3022600" cy="43141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r">
              <a:lnSpc>
                <a:spcPct val="11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quickly</a:t>
            </a: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1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    either     </a:t>
            </a: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10000"/>
              </a:lnSpc>
            </a:pP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1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either…or…</a:t>
            </a: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10000"/>
              </a:lnSpc>
            </a:pP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1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    lot</a:t>
            </a: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1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    lots of   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89090" name="Text Box 10"/>
          <p:cNvSpPr/>
          <p:nvPr/>
        </p:nvSpPr>
        <p:spPr>
          <a:xfrm>
            <a:off x="5087938" y="1887538"/>
            <a:ext cx="5113337" cy="43141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x-none" sz="3600" b="1" i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adv.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很快地</a:t>
            </a:r>
          </a:p>
          <a:p>
            <a:pPr lvl="0">
              <a:lnSpc>
                <a:spcPct val="110000"/>
              </a:lnSpc>
            </a:pPr>
            <a:r>
              <a:rPr lang="en-US" altLang="x-none" sz="3600" b="1" i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adv.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或者；也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(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用在否定词组后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)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1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要么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要么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；</a:t>
            </a:r>
          </a:p>
          <a:p>
            <a:pPr lvl="0">
              <a:lnSpc>
                <a:spcPct val="11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或者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或者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……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lnSpc>
                <a:spcPct val="110000"/>
              </a:lnSpc>
            </a:pPr>
            <a:r>
              <a:rPr lang="en-US" altLang="x-none" sz="3600" b="1" i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pron.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大量；许多</a:t>
            </a:r>
          </a:p>
          <a:p>
            <a:pPr lvl="0">
              <a:lnSpc>
                <a:spcPct val="110000"/>
              </a:lnSpc>
            </a:pP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大量；许多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/>
          <p:nvPr/>
        </p:nvSpPr>
        <p:spPr>
          <a:xfrm>
            <a:off x="1847850" y="2286000"/>
            <a:ext cx="3022600" cy="27228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 algn="r">
              <a:lnSpc>
                <a:spcPct val="12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   sometimes</a:t>
            </a: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2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taste</a:t>
            </a: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20000"/>
              </a:lnSpc>
            </a:pPr>
            <a:endParaRPr lang="zh-CN" altLang="en-US" sz="3600" b="1" dirty="0">
              <a:solidFill>
                <a:srgbClr val="0000FF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 algn="r">
              <a:lnSpc>
                <a:spcPct val="120000"/>
              </a:lnSpc>
            </a:pPr>
            <a:r>
              <a:rPr lang="en-US" altLang="x-none" sz="3600" b="1" dirty="0">
                <a:solidFill>
                  <a:srgbClr val="0000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life    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0114" name="Text Box 3"/>
          <p:cNvSpPr/>
          <p:nvPr/>
        </p:nvSpPr>
        <p:spPr>
          <a:xfrm>
            <a:off x="4872038" y="2286000"/>
            <a:ext cx="5113337" cy="27228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x-none" sz="3600" b="1" i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adv.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有时；间或</a:t>
            </a:r>
          </a:p>
          <a:p>
            <a:pPr lvl="0">
              <a:lnSpc>
                <a:spcPct val="120000"/>
              </a:lnSpc>
            </a:pPr>
            <a:r>
              <a:rPr lang="en-US" altLang="x-none" sz="3600" b="1" i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v.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有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……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的味道；品尝</a:t>
            </a:r>
          </a:p>
          <a:p>
            <a:pPr lvl="0">
              <a:lnSpc>
                <a:spcPct val="120000"/>
              </a:lnSpc>
            </a:pPr>
            <a:r>
              <a:rPr lang="en-US" altLang="x-none" sz="3600" b="1" i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n.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味道；滋味</a:t>
            </a:r>
          </a:p>
          <a:p>
            <a:pPr lvl="0">
              <a:lnSpc>
                <a:spcPct val="120000"/>
              </a:lnSpc>
            </a:pPr>
            <a:r>
              <a:rPr lang="en-US" altLang="x-none" sz="3600" b="1" i="1" dirty="0">
                <a:solidFill>
                  <a:srgbClr val="FF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n.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(</a:t>
            </a:r>
            <a:r>
              <a:rPr lang="en-US" altLang="x-none" sz="3600" b="1" i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pl.</a:t>
            </a: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 lives)</a:t>
            </a:r>
            <a:r>
              <a:rPr lang="zh-CN" altLang="en-US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生活；生命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Oval 2"/>
          <p:cNvSpPr/>
          <p:nvPr/>
        </p:nvSpPr>
        <p:spPr>
          <a:xfrm>
            <a:off x="1630363" y="908050"/>
            <a:ext cx="649287" cy="576263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2a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1138" name="Text Box 3"/>
          <p:cNvSpPr/>
          <p:nvPr/>
        </p:nvSpPr>
        <p:spPr>
          <a:xfrm>
            <a:off x="1778000" y="263525"/>
            <a:ext cx="8624888" cy="6096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Check the activities you think are healthy.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1139" name="Text Box 11"/>
          <p:cNvSpPr/>
          <p:nvPr/>
        </p:nvSpPr>
        <p:spPr>
          <a:xfrm>
            <a:off x="2495550" y="1557338"/>
            <a:ext cx="7561263" cy="2286000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__ go to bed early     __ eat ice-cream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__eat quickly            __ eat vegetables</a:t>
            </a:r>
            <a:endParaRPr lang="zh-CN" altLang="en-US" sz="3600" b="1" dirty="0">
              <a:solidFill>
                <a:srgbClr val="000000"/>
              </a:solidFill>
              <a:latin typeface="Times New Roman" pitchFamily="2" charset="0"/>
              <a:ea typeface="宋体" charset="-122"/>
              <a:sym typeface="Times New Roman" pitchFamily="2" charset="0"/>
            </a:endParaRPr>
          </a:p>
          <a:p>
            <a:pPr lvl="0">
              <a:spcBef>
                <a:spcPct val="50000"/>
              </a:spcBef>
            </a:pPr>
            <a:r>
              <a:rPr lang="en-US" altLang="x-none" sz="3600" b="1" dirty="0">
                <a:solidFill>
                  <a:srgbClr val="000000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__ play sports           __ take a walk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1140" name="Oval 12"/>
          <p:cNvSpPr/>
          <p:nvPr/>
        </p:nvSpPr>
        <p:spPr>
          <a:xfrm>
            <a:off x="1701800" y="4170363"/>
            <a:ext cx="649288" cy="576262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algn="ctr"/>
            <a:r>
              <a:rPr lang="en-US" altLang="x-none" sz="3200" b="1" dirty="0">
                <a:solidFill>
                  <a:srgbClr val="8700E2"/>
                </a:solidFill>
                <a:latin typeface="Arial Black" pitchFamily="2" charset="0"/>
                <a:ea typeface="黑体" pitchFamily="49" charset="-122"/>
                <a:sym typeface="Arial Black" pitchFamily="2" charset="0"/>
              </a:rPr>
              <a:t>2b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1141" name="Text Box 13"/>
          <p:cNvSpPr/>
          <p:nvPr/>
        </p:nvSpPr>
        <p:spPr>
          <a:xfrm>
            <a:off x="2424113" y="4170363"/>
            <a:ext cx="7920037" cy="208978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altLang="x-none" sz="3600" b="1" dirty="0">
                <a:solidFill>
                  <a:srgbClr val="9933FF"/>
                </a:solidFill>
                <a:latin typeface="Times New Roman" pitchFamily="2" charset="0"/>
                <a:ea typeface="宋体" charset="-122"/>
                <a:sym typeface="Times New Roman" pitchFamily="2" charset="0"/>
              </a:rPr>
              <a:t>Tony and Mary are brother and sister. They have healthy and unhealthy habits. Who is healthier? Circle the healthy activities.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91142" name="Oval 16"/>
          <p:cNvSpPr/>
          <p:nvPr/>
        </p:nvSpPr>
        <p:spPr>
          <a:xfrm>
            <a:off x="7464425" y="5229225"/>
            <a:ext cx="1368425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/>
            <a:endParaRPr>
              <a:solidFill>
                <a:srgbClr val="000000"/>
              </a:solidFill>
              <a:latin typeface="Calibri" pitchFamily="2" charset="0"/>
              <a:ea typeface="宋体" charset="-122"/>
              <a:sym typeface="宋体" charset="-122"/>
            </a:endParaRPr>
          </a:p>
        </p:txBody>
      </p:sp>
      <p:sp>
        <p:nvSpPr>
          <p:cNvPr id="101384" name="Text Box 17"/>
          <p:cNvSpPr/>
          <p:nvPr/>
        </p:nvSpPr>
        <p:spPr>
          <a:xfrm>
            <a:off x="2424113" y="1484313"/>
            <a:ext cx="863600" cy="87439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48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√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1385" name="Text Box 18"/>
          <p:cNvSpPr/>
          <p:nvPr/>
        </p:nvSpPr>
        <p:spPr>
          <a:xfrm>
            <a:off x="2424113" y="3070225"/>
            <a:ext cx="863600" cy="87439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48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√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1386" name="Text Box 19"/>
          <p:cNvSpPr/>
          <p:nvPr/>
        </p:nvSpPr>
        <p:spPr>
          <a:xfrm>
            <a:off x="6383338" y="2206625"/>
            <a:ext cx="863600" cy="87439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48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√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  <p:sp>
        <p:nvSpPr>
          <p:cNvPr id="101387" name="Text Box 20"/>
          <p:cNvSpPr/>
          <p:nvPr/>
        </p:nvSpPr>
        <p:spPr>
          <a:xfrm>
            <a:off x="6383338" y="3038475"/>
            <a:ext cx="863600" cy="87439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x-none" sz="4800" b="1" dirty="0">
                <a:solidFill>
                  <a:srgbClr val="FF0000"/>
                </a:solidFill>
                <a:latin typeface="Calibri" pitchFamily="2" charset="0"/>
                <a:ea typeface="Calibri" pitchFamily="2" charset="0"/>
                <a:sym typeface="Calibri" pitchFamily="2" charset="0"/>
              </a:rPr>
              <a:t>√ </a:t>
            </a:r>
            <a:endParaRPr lang="zh-CN" altLang="en-US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2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1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>
                                      <p:cBhvr>
                                        <p:cTn id="22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bldLvl="0"/>
      <p:bldP spid="101385" grpId="0" bldLvl="0"/>
      <p:bldP spid="101386" grpId="0" bldLvl="0"/>
      <p:bldP spid="101387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1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88" y="260350"/>
            <a:ext cx="8675687" cy="561657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2162" name="Picture 12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263" y="5229225"/>
            <a:ext cx="1439862" cy="158432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8" y="117475"/>
            <a:ext cx="8893175" cy="547211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93186" name="Picture 5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388" y="4941888"/>
            <a:ext cx="1871662" cy="1844675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/>
        </p:nvGraphicFramePr>
        <p:xfrm>
          <a:off x="1847850" y="1989138"/>
          <a:ext cx="8569325" cy="3900170"/>
        </p:xfrm>
        <a:graphic>
          <a:graphicData uri="http://schemas.openxmlformats.org/drawingml/2006/table">
            <a:tbl>
              <a:tblPr/>
              <a:tblGrid>
                <a:gridCol w="5070475"/>
                <a:gridCol w="3498850"/>
              </a:tblGrid>
              <a:tr h="1300480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 Who is healthier, </a:t>
                      </a:r>
                    </a:p>
                    <a:p>
                      <a:pPr marL="609600" marR="0" lvl="0" indent="-60960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Tony or Mary?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299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 When does Tony go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bed?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00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 When does Mary go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    bed?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7184" name="Text Box 9"/>
          <p:cNvSpPr txBox="1"/>
          <p:nvPr/>
        </p:nvSpPr>
        <p:spPr>
          <a:xfrm>
            <a:off x="7896225" y="2205038"/>
            <a:ext cx="1727200" cy="6946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Mary.</a:t>
            </a:r>
          </a:p>
        </p:txBody>
      </p:sp>
      <p:sp>
        <p:nvSpPr>
          <p:cNvPr id="94224" name="Text Box 9"/>
          <p:cNvSpPr txBox="1"/>
          <p:nvPr/>
        </p:nvSpPr>
        <p:spPr>
          <a:xfrm>
            <a:off x="2566988" y="260350"/>
            <a:ext cx="6840537" cy="140716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zh-CN" sz="3600" b="1" dirty="0">
                <a:solidFill>
                  <a:srgbClr val="4814DA"/>
                </a:solidFill>
                <a:latin typeface="Times New Roman" pitchFamily="18" charset="0"/>
                <a:ea typeface="宋体" pitchFamily="2" charset="-122"/>
              </a:rPr>
              <a:t>2b</a:t>
            </a:r>
            <a:r>
              <a:rPr lang="zh-CN" altLang="zh-CN" sz="3600" b="1" dirty="0">
                <a:latin typeface="Times New Roman" pitchFamily="18" charset="0"/>
                <a:ea typeface="宋体" pitchFamily="2" charset="-122"/>
              </a:rPr>
              <a:t> </a:t>
            </a: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Read the passage. Find the </a:t>
            </a:r>
          </a:p>
          <a:p>
            <a:pPr lvl="0">
              <a:lnSpc>
                <a:spcPct val="120000"/>
              </a:lnSpc>
            </a:pPr>
            <a:r>
              <a:rPr lang="zh-CN" altLang="zh-CN" sz="3600" b="1" dirty="0">
                <a:solidFill>
                  <a:srgbClr val="0000FF"/>
                </a:solidFill>
                <a:latin typeface="Times New Roman" pitchFamily="18" charset="0"/>
                <a:ea typeface="宋体" pitchFamily="2" charset="-122"/>
              </a:rPr>
              <a:t>     answers to the questions.</a:t>
            </a:r>
          </a:p>
        </p:txBody>
      </p:sp>
      <p:sp>
        <p:nvSpPr>
          <p:cNvPr id="7186" name="Text Box 9"/>
          <p:cNvSpPr txBox="1"/>
          <p:nvPr/>
        </p:nvSpPr>
        <p:spPr>
          <a:xfrm>
            <a:off x="7248525" y="3500438"/>
            <a:ext cx="2808288" cy="6946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 ten thirty.</a:t>
            </a:r>
          </a:p>
        </p:txBody>
      </p:sp>
      <p:sp>
        <p:nvSpPr>
          <p:cNvPr id="7187" name="Text Box 9"/>
          <p:cNvSpPr txBox="1"/>
          <p:nvPr/>
        </p:nvSpPr>
        <p:spPr>
          <a:xfrm>
            <a:off x="6959600" y="4719638"/>
            <a:ext cx="3240088" cy="69469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zh-CN" sz="36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At nine thirty.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186" grpId="0"/>
      <p:bldP spid="7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9"/>
          <p:cNvSpPr txBox="1"/>
          <p:nvPr/>
        </p:nvSpPr>
        <p:spPr>
          <a:xfrm>
            <a:off x="1992313" y="260350"/>
            <a:ext cx="7920037" cy="64008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600" b="1" dirty="0">
                <a:solidFill>
                  <a:srgbClr val="4814DA"/>
                </a:solidFill>
                <a:latin typeface="Times New Roman" pitchFamily="18" charset="0"/>
                <a:ea typeface="宋体" pitchFamily="2" charset="-122"/>
              </a:rPr>
              <a:t>Read 2b again and fill in the blanks.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1631950" y="1125538"/>
          <a:ext cx="8890000" cy="52495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34285"/>
                <a:gridCol w="6355715"/>
              </a:tblGrid>
              <a:tr h="709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Time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Tony</a:t>
                      </a:r>
                      <a:r>
                        <a:rPr kumimoji="0" lang="en-US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'</a:t>
                      </a: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s  Activities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At eight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u="none" strike="noStrike" cap="none" normalizeH="0" baseline="0" smtClean="0">
                        <a:ln>
                          <a:noFill/>
                        </a:ln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eats a quick breakfast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At eight thirty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At noon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794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After school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________________________________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857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873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In the evening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At ten thirty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______________________________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52387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Comic Sans MS" pitchFamily="66" charset="0"/>
                        </a:rPr>
                        <a:t>brushes teeth and goes to bed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225" name="Text Box 9"/>
          <p:cNvSpPr txBox="1"/>
          <p:nvPr/>
        </p:nvSpPr>
        <p:spPr>
          <a:xfrm>
            <a:off x="4513263" y="1785938"/>
            <a:ext cx="16541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gets up</a:t>
            </a:r>
          </a:p>
        </p:txBody>
      </p:sp>
      <p:sp>
        <p:nvSpPr>
          <p:cNvPr id="8226" name="Text Box 9"/>
          <p:cNvSpPr txBox="1"/>
          <p:nvPr/>
        </p:nvSpPr>
        <p:spPr>
          <a:xfrm>
            <a:off x="4440238" y="2938463"/>
            <a:ext cx="2951162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goes to school</a:t>
            </a:r>
          </a:p>
        </p:txBody>
      </p:sp>
      <p:sp>
        <p:nvSpPr>
          <p:cNvPr id="8227" name="Text Box 9"/>
          <p:cNvSpPr txBox="1"/>
          <p:nvPr/>
        </p:nvSpPr>
        <p:spPr>
          <a:xfrm>
            <a:off x="4152900" y="3443288"/>
            <a:ext cx="31686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eats hamburgers</a:t>
            </a:r>
          </a:p>
        </p:txBody>
      </p:sp>
      <p:sp>
        <p:nvSpPr>
          <p:cNvPr id="8228" name="Text Box 9"/>
          <p:cNvSpPr txBox="1"/>
          <p:nvPr/>
        </p:nvSpPr>
        <p:spPr>
          <a:xfrm>
            <a:off x="4224338" y="4019550"/>
            <a:ext cx="6048375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plays basketball for half an hour</a:t>
            </a:r>
          </a:p>
        </p:txBody>
      </p:sp>
      <p:sp>
        <p:nvSpPr>
          <p:cNvPr id="8229" name="Text Box 9"/>
          <p:cNvSpPr txBox="1"/>
          <p:nvPr/>
        </p:nvSpPr>
        <p:spPr>
          <a:xfrm>
            <a:off x="4295775" y="4652963"/>
            <a:ext cx="3744913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does his homework</a:t>
            </a:r>
          </a:p>
        </p:txBody>
      </p:sp>
      <p:sp>
        <p:nvSpPr>
          <p:cNvPr id="8230" name="Text Box 9"/>
          <p:cNvSpPr txBox="1"/>
          <p:nvPr/>
        </p:nvSpPr>
        <p:spPr>
          <a:xfrm>
            <a:off x="3943350" y="5214938"/>
            <a:ext cx="6800850" cy="5791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zh-CN" sz="3200" b="1" dirty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rPr>
              <a:t>watches TV or plays computer games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5" grpId="0"/>
      <p:bldP spid="8226" grpId="0"/>
      <p:bldP spid="8227" grpId="0"/>
      <p:bldP spid="8228" grpId="0"/>
      <p:bldP spid="8229" grpId="0"/>
      <p:bldP spid="82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7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7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92D050"/>
      </a:accent1>
      <a:accent2>
        <a:srgbClr val="3C6C83"/>
      </a:accent2>
      <a:accent3>
        <a:srgbClr val="2B7ED9"/>
      </a:accent3>
      <a:accent4>
        <a:srgbClr val="FFC000"/>
      </a:accent4>
      <a:accent5>
        <a:srgbClr val="ED7D31"/>
      </a:accent5>
      <a:accent6>
        <a:srgbClr val="7856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宽屏</PresentationFormat>
  <Paragraphs>107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宋体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Office 主题</vt:lpstr>
      <vt:lpstr>1_Office 主题</vt:lpstr>
      <vt:lpstr>Unit 2  What time do you go to school?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What time do you go to school?</dc:title>
  <dc:creator/>
  <cp:lastModifiedBy>pin quan</cp:lastModifiedBy>
  <cp:revision>3</cp:revision>
  <dcterms:created xsi:type="dcterms:W3CDTF">2015-05-05T08:02:00Z</dcterms:created>
  <dcterms:modified xsi:type="dcterms:W3CDTF">2016-07-25T08:26:53Z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